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66306"/>
            <a:ext cx="5181600" cy="942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2337"/>
            <a:ext cx="4267200" cy="11239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6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6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9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52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5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76134"/>
            <a:ext cx="1371600" cy="3752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76134"/>
            <a:ext cx="4013200" cy="375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9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66306"/>
            <a:ext cx="5181600" cy="942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2337"/>
            <a:ext cx="4267200" cy="11239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6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6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9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52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5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89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8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826278"/>
            <a:ext cx="5181600" cy="873540"/>
          </a:xfrm>
        </p:spPr>
        <p:txBody>
          <a:bodyPr anchor="t"/>
          <a:lstStyle>
            <a:lvl1pPr algn="l">
              <a:defRPr sz="2565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864163"/>
            <a:ext cx="5181600" cy="962115"/>
          </a:xfrm>
        </p:spPr>
        <p:txBody>
          <a:bodyPr anchor="b"/>
          <a:lstStyle>
            <a:lvl1pPr marL="0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1pPr>
            <a:lvl2pPr marL="293202" indent="0">
              <a:buNone/>
              <a:defRPr sz="1154">
                <a:solidFill>
                  <a:schemeClr val="tx1">
                    <a:tint val="75000"/>
                  </a:schemeClr>
                </a:solidFill>
              </a:defRPr>
            </a:lvl2pPr>
            <a:lvl3pPr marL="586405" indent="0">
              <a:buNone/>
              <a:defRPr sz="1026">
                <a:solidFill>
                  <a:schemeClr val="tx1">
                    <a:tint val="75000"/>
                  </a:schemeClr>
                </a:solidFill>
              </a:defRPr>
            </a:lvl3pPr>
            <a:lvl4pPr marL="87960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4pPr>
            <a:lvl5pPr marL="117280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5pPr>
            <a:lvl6pPr marL="1466012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6pPr>
            <a:lvl7pPr marL="1759214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7pPr>
            <a:lvl8pPr marL="205241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8pPr>
            <a:lvl9pPr marL="234561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86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26257"/>
            <a:ext cx="2692400" cy="2902637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26257"/>
            <a:ext cx="2692400" cy="2902637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31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84514"/>
            <a:ext cx="2693459" cy="410299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394813"/>
            <a:ext cx="2693459" cy="253408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984514"/>
            <a:ext cx="2694517" cy="410299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394813"/>
            <a:ext cx="2694517" cy="253408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459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409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8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75115"/>
            <a:ext cx="2005542" cy="745258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75115"/>
            <a:ext cx="3407833" cy="3753778"/>
          </a:xfrm>
        </p:spPr>
        <p:txBody>
          <a:bodyPr/>
          <a:lstStyle>
            <a:lvl1pPr>
              <a:defRPr sz="2052"/>
            </a:lvl1pPr>
            <a:lvl2pPr>
              <a:defRPr sz="1796"/>
            </a:lvl2pPr>
            <a:lvl3pPr>
              <a:defRPr sz="1539"/>
            </a:lvl3pPr>
            <a:lvl4pPr>
              <a:defRPr sz="1283"/>
            </a:lvl4pPr>
            <a:lvl5pPr>
              <a:defRPr sz="1283"/>
            </a:lvl5pPr>
            <a:lvl6pPr>
              <a:defRPr sz="1283"/>
            </a:lvl6pPr>
            <a:lvl7pPr>
              <a:defRPr sz="1283"/>
            </a:lvl7pPr>
            <a:lvl8pPr>
              <a:defRPr sz="1283"/>
            </a:lvl8pPr>
            <a:lvl9pPr>
              <a:defRPr sz="12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20373"/>
            <a:ext cx="2005542" cy="3008520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4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79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078770"/>
            <a:ext cx="3657600" cy="363466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392991"/>
            <a:ext cx="3657600" cy="2638945"/>
          </a:xfrm>
        </p:spPr>
        <p:txBody>
          <a:bodyPr/>
          <a:lstStyle>
            <a:lvl1pPr marL="0" indent="0">
              <a:buNone/>
              <a:defRPr sz="2052"/>
            </a:lvl1pPr>
            <a:lvl2pPr marL="293202" indent="0">
              <a:buNone/>
              <a:defRPr sz="1796"/>
            </a:lvl2pPr>
            <a:lvl3pPr marL="586405" indent="0">
              <a:buNone/>
              <a:defRPr sz="1539"/>
            </a:lvl3pPr>
            <a:lvl4pPr marL="879607" indent="0">
              <a:buNone/>
              <a:defRPr sz="1283"/>
            </a:lvl4pPr>
            <a:lvl5pPr marL="1172809" indent="0">
              <a:buNone/>
              <a:defRPr sz="1283"/>
            </a:lvl5pPr>
            <a:lvl6pPr marL="1466012" indent="0">
              <a:buNone/>
              <a:defRPr sz="1283"/>
            </a:lvl6pPr>
            <a:lvl7pPr marL="1759214" indent="0">
              <a:buNone/>
              <a:defRPr sz="1283"/>
            </a:lvl7pPr>
            <a:lvl8pPr marL="2052417" indent="0">
              <a:buNone/>
              <a:defRPr sz="1283"/>
            </a:lvl8pPr>
            <a:lvl9pPr marL="2345619" indent="0">
              <a:buNone/>
              <a:defRPr sz="128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442236"/>
            <a:ext cx="3657600" cy="516182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11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477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76134"/>
            <a:ext cx="1371600" cy="3752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76134"/>
            <a:ext cx="4013200" cy="375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40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826278"/>
            <a:ext cx="5181600" cy="873540"/>
          </a:xfrm>
        </p:spPr>
        <p:txBody>
          <a:bodyPr anchor="t"/>
          <a:lstStyle>
            <a:lvl1pPr algn="l">
              <a:defRPr sz="2565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864163"/>
            <a:ext cx="5181600" cy="962115"/>
          </a:xfrm>
        </p:spPr>
        <p:txBody>
          <a:bodyPr anchor="b"/>
          <a:lstStyle>
            <a:lvl1pPr marL="0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1pPr>
            <a:lvl2pPr marL="293202" indent="0">
              <a:buNone/>
              <a:defRPr sz="1154">
                <a:solidFill>
                  <a:schemeClr val="tx1">
                    <a:tint val="75000"/>
                  </a:schemeClr>
                </a:solidFill>
              </a:defRPr>
            </a:lvl2pPr>
            <a:lvl3pPr marL="586405" indent="0">
              <a:buNone/>
              <a:defRPr sz="1026">
                <a:solidFill>
                  <a:schemeClr val="tx1">
                    <a:tint val="75000"/>
                  </a:schemeClr>
                </a:solidFill>
              </a:defRPr>
            </a:lvl3pPr>
            <a:lvl4pPr marL="87960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4pPr>
            <a:lvl5pPr marL="117280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5pPr>
            <a:lvl6pPr marL="1466012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6pPr>
            <a:lvl7pPr marL="1759214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7pPr>
            <a:lvl8pPr marL="2052417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8pPr>
            <a:lvl9pPr marL="2345619" indent="0">
              <a:buNone/>
              <a:defRPr sz="8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3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26257"/>
            <a:ext cx="2692400" cy="2902637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26257"/>
            <a:ext cx="2692400" cy="2902637"/>
          </a:xfrm>
        </p:spPr>
        <p:txBody>
          <a:bodyPr/>
          <a:lstStyle>
            <a:lvl1pPr>
              <a:defRPr sz="1796"/>
            </a:lvl1pPr>
            <a:lvl2pPr>
              <a:defRPr sz="1539"/>
            </a:lvl2pPr>
            <a:lvl3pPr>
              <a:defRPr sz="1283"/>
            </a:lvl3pPr>
            <a:lvl4pPr>
              <a:defRPr sz="1154"/>
            </a:lvl4pPr>
            <a:lvl5pPr>
              <a:defRPr sz="1154"/>
            </a:lvl5pPr>
            <a:lvl6pPr>
              <a:defRPr sz="1154"/>
            </a:lvl6pPr>
            <a:lvl7pPr>
              <a:defRPr sz="1154"/>
            </a:lvl7pPr>
            <a:lvl8pPr>
              <a:defRPr sz="1154"/>
            </a:lvl8pPr>
            <a:lvl9pPr>
              <a:defRPr sz="115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57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84514"/>
            <a:ext cx="2693459" cy="410299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394813"/>
            <a:ext cx="2693459" cy="253408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984514"/>
            <a:ext cx="2694517" cy="410299"/>
          </a:xfrm>
        </p:spPr>
        <p:txBody>
          <a:bodyPr anchor="b"/>
          <a:lstStyle>
            <a:lvl1pPr marL="0" indent="0">
              <a:buNone/>
              <a:defRPr sz="1539" b="1"/>
            </a:lvl1pPr>
            <a:lvl2pPr marL="293202" indent="0">
              <a:buNone/>
              <a:defRPr sz="1283" b="1"/>
            </a:lvl2pPr>
            <a:lvl3pPr marL="586405" indent="0">
              <a:buNone/>
              <a:defRPr sz="1154" b="1"/>
            </a:lvl3pPr>
            <a:lvl4pPr marL="879607" indent="0">
              <a:buNone/>
              <a:defRPr sz="1026" b="1"/>
            </a:lvl4pPr>
            <a:lvl5pPr marL="1172809" indent="0">
              <a:buNone/>
              <a:defRPr sz="1026" b="1"/>
            </a:lvl5pPr>
            <a:lvl6pPr marL="1466012" indent="0">
              <a:buNone/>
              <a:defRPr sz="1026" b="1"/>
            </a:lvl6pPr>
            <a:lvl7pPr marL="1759214" indent="0">
              <a:buNone/>
              <a:defRPr sz="1026" b="1"/>
            </a:lvl7pPr>
            <a:lvl8pPr marL="2052417" indent="0">
              <a:buNone/>
              <a:defRPr sz="1026" b="1"/>
            </a:lvl8pPr>
            <a:lvl9pPr marL="2345619" indent="0">
              <a:buNone/>
              <a:defRPr sz="10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394813"/>
            <a:ext cx="2694517" cy="2534080"/>
          </a:xfrm>
        </p:spPr>
        <p:txBody>
          <a:bodyPr/>
          <a:lstStyle>
            <a:lvl1pPr>
              <a:defRPr sz="1539"/>
            </a:lvl1pPr>
            <a:lvl2pPr>
              <a:defRPr sz="1283"/>
            </a:lvl2pPr>
            <a:lvl3pPr>
              <a:defRPr sz="1154"/>
            </a:lvl3pPr>
            <a:lvl4pPr>
              <a:defRPr sz="1026"/>
            </a:lvl4pPr>
            <a:lvl5pPr>
              <a:defRPr sz="1026"/>
            </a:lvl5pPr>
            <a:lvl6pPr>
              <a:defRPr sz="1026"/>
            </a:lvl6pPr>
            <a:lvl7pPr>
              <a:defRPr sz="1026"/>
            </a:lvl7pPr>
            <a:lvl8pPr>
              <a:defRPr sz="1026"/>
            </a:lvl8pPr>
            <a:lvl9pPr>
              <a:defRPr sz="10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41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9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12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75115"/>
            <a:ext cx="2005542" cy="745258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75115"/>
            <a:ext cx="3407833" cy="3753778"/>
          </a:xfrm>
        </p:spPr>
        <p:txBody>
          <a:bodyPr/>
          <a:lstStyle>
            <a:lvl1pPr>
              <a:defRPr sz="2052"/>
            </a:lvl1pPr>
            <a:lvl2pPr>
              <a:defRPr sz="1796"/>
            </a:lvl2pPr>
            <a:lvl3pPr>
              <a:defRPr sz="1539"/>
            </a:lvl3pPr>
            <a:lvl4pPr>
              <a:defRPr sz="1283"/>
            </a:lvl4pPr>
            <a:lvl5pPr>
              <a:defRPr sz="1283"/>
            </a:lvl5pPr>
            <a:lvl6pPr>
              <a:defRPr sz="1283"/>
            </a:lvl6pPr>
            <a:lvl7pPr>
              <a:defRPr sz="1283"/>
            </a:lvl7pPr>
            <a:lvl8pPr>
              <a:defRPr sz="1283"/>
            </a:lvl8pPr>
            <a:lvl9pPr>
              <a:defRPr sz="12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20373"/>
            <a:ext cx="2005542" cy="3008520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42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078770"/>
            <a:ext cx="3657600" cy="363466"/>
          </a:xfrm>
        </p:spPr>
        <p:txBody>
          <a:bodyPr anchor="b"/>
          <a:lstStyle>
            <a:lvl1pPr algn="l">
              <a:defRPr sz="128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392991"/>
            <a:ext cx="3657600" cy="2638945"/>
          </a:xfrm>
        </p:spPr>
        <p:txBody>
          <a:bodyPr/>
          <a:lstStyle>
            <a:lvl1pPr marL="0" indent="0">
              <a:buNone/>
              <a:defRPr sz="2052"/>
            </a:lvl1pPr>
            <a:lvl2pPr marL="293202" indent="0">
              <a:buNone/>
              <a:defRPr sz="1796"/>
            </a:lvl2pPr>
            <a:lvl3pPr marL="586405" indent="0">
              <a:buNone/>
              <a:defRPr sz="1539"/>
            </a:lvl3pPr>
            <a:lvl4pPr marL="879607" indent="0">
              <a:buNone/>
              <a:defRPr sz="1283"/>
            </a:lvl4pPr>
            <a:lvl5pPr marL="1172809" indent="0">
              <a:buNone/>
              <a:defRPr sz="1283"/>
            </a:lvl5pPr>
            <a:lvl6pPr marL="1466012" indent="0">
              <a:buNone/>
              <a:defRPr sz="1283"/>
            </a:lvl6pPr>
            <a:lvl7pPr marL="1759214" indent="0">
              <a:buNone/>
              <a:defRPr sz="1283"/>
            </a:lvl7pPr>
            <a:lvl8pPr marL="2052417" indent="0">
              <a:buNone/>
              <a:defRPr sz="1283"/>
            </a:lvl8pPr>
            <a:lvl9pPr marL="2345619" indent="0">
              <a:buNone/>
              <a:defRPr sz="128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442236"/>
            <a:ext cx="3657600" cy="516182"/>
          </a:xfrm>
        </p:spPr>
        <p:txBody>
          <a:bodyPr/>
          <a:lstStyle>
            <a:lvl1pPr marL="0" indent="0">
              <a:buNone/>
              <a:defRPr sz="898"/>
            </a:lvl1pPr>
            <a:lvl2pPr marL="293202" indent="0">
              <a:buNone/>
              <a:defRPr sz="770"/>
            </a:lvl2pPr>
            <a:lvl3pPr marL="586405" indent="0">
              <a:buNone/>
              <a:defRPr sz="641"/>
            </a:lvl3pPr>
            <a:lvl4pPr marL="879607" indent="0">
              <a:buNone/>
              <a:defRPr sz="577"/>
            </a:lvl4pPr>
            <a:lvl5pPr marL="1172809" indent="0">
              <a:buNone/>
              <a:defRPr sz="577"/>
            </a:lvl5pPr>
            <a:lvl6pPr marL="1466012" indent="0">
              <a:buNone/>
              <a:defRPr sz="577"/>
            </a:lvl6pPr>
            <a:lvl7pPr marL="1759214" indent="0">
              <a:buNone/>
              <a:defRPr sz="577"/>
            </a:lvl7pPr>
            <a:lvl8pPr marL="2052417" indent="0">
              <a:buNone/>
              <a:defRPr sz="577"/>
            </a:lvl8pPr>
            <a:lvl9pPr marL="2345619" indent="0">
              <a:buNone/>
              <a:defRPr sz="5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53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76134"/>
            <a:ext cx="5486400" cy="73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6257"/>
            <a:ext cx="5486400" cy="2902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076519"/>
            <a:ext cx="1422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076519"/>
            <a:ext cx="1930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076519"/>
            <a:ext cx="1422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2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86405" rtl="0" eaLnBrk="1" latinLnBrk="0" hangingPunct="1">
        <a:spcBef>
          <a:spcPct val="0"/>
        </a:spcBef>
        <a:buNone/>
        <a:defRPr sz="2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902" indent="-219902" algn="l" defTabSz="586405" rtl="0" eaLnBrk="1" latinLnBrk="0" hangingPunct="1">
        <a:spcBef>
          <a:spcPct val="20000"/>
        </a:spcBef>
        <a:buFont typeface="Arial" pitchFamily="34" charset="0"/>
        <a:buChar char="•"/>
        <a:defRPr sz="2052" kern="1200">
          <a:solidFill>
            <a:schemeClr val="tx1"/>
          </a:solidFill>
          <a:latin typeface="+mn-lt"/>
          <a:ea typeface="+mn-ea"/>
          <a:cs typeface="+mn-cs"/>
        </a:defRPr>
      </a:lvl1pPr>
      <a:lvl2pPr marL="476454" indent="-183251" algn="l" defTabSz="586405" rtl="0" eaLnBrk="1" latinLnBrk="0" hangingPunct="1">
        <a:spcBef>
          <a:spcPct val="20000"/>
        </a:spcBef>
        <a:buFont typeface="Arial" pitchFamily="34" charset="0"/>
        <a:buChar char="–"/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733006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026208" indent="-146601" algn="l" defTabSz="586405" rtl="0" eaLnBrk="1" latinLnBrk="0" hangingPunct="1">
        <a:spcBef>
          <a:spcPct val="20000"/>
        </a:spcBef>
        <a:buFont typeface="Arial" pitchFamily="34" charset="0"/>
        <a:buChar char="–"/>
        <a:defRPr sz="1283" kern="1200">
          <a:solidFill>
            <a:schemeClr val="tx1"/>
          </a:solidFill>
          <a:latin typeface="+mn-lt"/>
          <a:ea typeface="+mn-ea"/>
          <a:cs typeface="+mn-cs"/>
        </a:defRPr>
      </a:lvl4pPr>
      <a:lvl5pPr marL="1319411" indent="-146601" algn="l" defTabSz="586405" rtl="0" eaLnBrk="1" latinLnBrk="0" hangingPunct="1">
        <a:spcBef>
          <a:spcPct val="20000"/>
        </a:spcBef>
        <a:buFont typeface="Arial" pitchFamily="34" charset="0"/>
        <a:buChar char="»"/>
        <a:defRPr sz="1283" kern="1200">
          <a:solidFill>
            <a:schemeClr val="tx1"/>
          </a:solidFill>
          <a:latin typeface="+mn-lt"/>
          <a:ea typeface="+mn-ea"/>
          <a:cs typeface="+mn-cs"/>
        </a:defRPr>
      </a:lvl5pPr>
      <a:lvl6pPr marL="1612613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6pPr>
      <a:lvl7pPr marL="1905815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7pPr>
      <a:lvl8pPr marL="2199018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8pPr>
      <a:lvl9pPr marL="2492220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1pPr>
      <a:lvl2pPr marL="29320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2pPr>
      <a:lvl3pPr marL="586405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3pPr>
      <a:lvl4pPr marL="87960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4pPr>
      <a:lvl5pPr marL="117280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5pPr>
      <a:lvl6pPr marL="146601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6pPr>
      <a:lvl7pPr marL="1759214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7pPr>
      <a:lvl8pPr marL="205241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8pPr>
      <a:lvl9pPr marL="234561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76134"/>
            <a:ext cx="5486400" cy="73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6257"/>
            <a:ext cx="5486400" cy="2902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076519"/>
            <a:ext cx="1422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076519"/>
            <a:ext cx="1930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076519"/>
            <a:ext cx="1422400" cy="2341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69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86405" rtl="0" eaLnBrk="1" latinLnBrk="0" hangingPunct="1">
        <a:spcBef>
          <a:spcPct val="0"/>
        </a:spcBef>
        <a:buNone/>
        <a:defRPr sz="2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902" indent="-219902" algn="l" defTabSz="586405" rtl="0" eaLnBrk="1" latinLnBrk="0" hangingPunct="1">
        <a:spcBef>
          <a:spcPct val="20000"/>
        </a:spcBef>
        <a:buFont typeface="Arial" pitchFamily="34" charset="0"/>
        <a:buChar char="•"/>
        <a:defRPr sz="2052" kern="1200">
          <a:solidFill>
            <a:schemeClr val="tx1"/>
          </a:solidFill>
          <a:latin typeface="+mn-lt"/>
          <a:ea typeface="+mn-ea"/>
          <a:cs typeface="+mn-cs"/>
        </a:defRPr>
      </a:lvl1pPr>
      <a:lvl2pPr marL="476454" indent="-183251" algn="l" defTabSz="586405" rtl="0" eaLnBrk="1" latinLnBrk="0" hangingPunct="1">
        <a:spcBef>
          <a:spcPct val="20000"/>
        </a:spcBef>
        <a:buFont typeface="Arial" pitchFamily="34" charset="0"/>
        <a:buChar char="–"/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733006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026208" indent="-146601" algn="l" defTabSz="586405" rtl="0" eaLnBrk="1" latinLnBrk="0" hangingPunct="1">
        <a:spcBef>
          <a:spcPct val="20000"/>
        </a:spcBef>
        <a:buFont typeface="Arial" pitchFamily="34" charset="0"/>
        <a:buChar char="–"/>
        <a:defRPr sz="1283" kern="1200">
          <a:solidFill>
            <a:schemeClr val="tx1"/>
          </a:solidFill>
          <a:latin typeface="+mn-lt"/>
          <a:ea typeface="+mn-ea"/>
          <a:cs typeface="+mn-cs"/>
        </a:defRPr>
      </a:lvl4pPr>
      <a:lvl5pPr marL="1319411" indent="-146601" algn="l" defTabSz="586405" rtl="0" eaLnBrk="1" latinLnBrk="0" hangingPunct="1">
        <a:spcBef>
          <a:spcPct val="20000"/>
        </a:spcBef>
        <a:buFont typeface="Arial" pitchFamily="34" charset="0"/>
        <a:buChar char="»"/>
        <a:defRPr sz="1283" kern="1200">
          <a:solidFill>
            <a:schemeClr val="tx1"/>
          </a:solidFill>
          <a:latin typeface="+mn-lt"/>
          <a:ea typeface="+mn-ea"/>
          <a:cs typeface="+mn-cs"/>
        </a:defRPr>
      </a:lvl5pPr>
      <a:lvl6pPr marL="1612613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6pPr>
      <a:lvl7pPr marL="1905815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7pPr>
      <a:lvl8pPr marL="2199018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8pPr>
      <a:lvl9pPr marL="2492220" indent="-146601" algn="l" defTabSz="586405" rtl="0" eaLnBrk="1" latinLnBrk="0" hangingPunct="1">
        <a:spcBef>
          <a:spcPct val="20000"/>
        </a:spcBef>
        <a:buFont typeface="Arial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1pPr>
      <a:lvl2pPr marL="29320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2pPr>
      <a:lvl3pPr marL="586405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3pPr>
      <a:lvl4pPr marL="87960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4pPr>
      <a:lvl5pPr marL="117280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5pPr>
      <a:lvl6pPr marL="1466012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6pPr>
      <a:lvl7pPr marL="1759214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7pPr>
      <a:lvl8pPr marL="2052417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8pPr>
      <a:lvl9pPr marL="2345619" algn="l" defTabSz="586405" rtl="0" eaLnBrk="1" latinLnBrk="0" hangingPunct="1">
        <a:defRPr sz="11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rph4.expertisefrance.fr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xel.degon@expertisefrance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hyperlink" Target="mailto:elise.anger@expertisefrance.fr" TargetMode="External"/><Relationship Id="rId5" Type="http://schemas.openxmlformats.org/officeDocument/2006/relationships/hyperlink" Target="mailto:jeanne.valli@expertisefrance.fr" TargetMode="External"/><Relationship Id="rId4" Type="http://schemas.openxmlformats.org/officeDocument/2006/relationships/hyperlink" Target="mailto:pascale.ngo-manyinga@expertisefranc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86639" y="1462826"/>
            <a:ext cx="12365277" cy="5569527"/>
          </a:xfrm>
          <a:custGeom>
            <a:avLst/>
            <a:gdLst/>
            <a:ahLst/>
            <a:cxnLst/>
            <a:rect l="l" t="t" r="r" b="b"/>
            <a:pathLst>
              <a:path w="19280672" h="8684336">
                <a:moveTo>
                  <a:pt x="0" y="0"/>
                </a:moveTo>
                <a:lnTo>
                  <a:pt x="19280672" y="0"/>
                </a:lnTo>
                <a:lnTo>
                  <a:pt x="19280672" y="8684336"/>
                </a:lnTo>
                <a:lnTo>
                  <a:pt x="0" y="86843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26538" y="4816519"/>
            <a:ext cx="12138926" cy="2254013"/>
            <a:chOff x="0" y="-19050"/>
            <a:chExt cx="5173100" cy="1026469"/>
          </a:xfrm>
        </p:grpSpPr>
        <p:sp>
          <p:nvSpPr>
            <p:cNvPr id="4" name="Freeform 4"/>
            <p:cNvSpPr/>
            <p:nvPr/>
          </p:nvSpPr>
          <p:spPr>
            <a:xfrm>
              <a:off x="0" y="402344"/>
              <a:ext cx="5173100" cy="605075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141482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6538" y="5719672"/>
            <a:ext cx="12265264" cy="1356794"/>
            <a:chOff x="-53840" y="-19050"/>
            <a:chExt cx="5226940" cy="1165244"/>
          </a:xfrm>
        </p:grpSpPr>
        <p:sp>
          <p:nvSpPr>
            <p:cNvPr id="7" name="Freeform 7"/>
            <p:cNvSpPr/>
            <p:nvPr/>
          </p:nvSpPr>
          <p:spPr>
            <a:xfrm>
              <a:off x="-53840" y="0"/>
              <a:ext cx="5173100" cy="1146194"/>
            </a:xfrm>
            <a:custGeom>
              <a:avLst/>
              <a:gdLst/>
              <a:ahLst/>
              <a:cxnLst/>
              <a:rect l="l" t="t" r="r" b="b"/>
              <a:pathLst>
                <a:path w="5173100" h="1146194">
                  <a:moveTo>
                    <a:pt x="0" y="0"/>
                  </a:moveTo>
                  <a:lnTo>
                    <a:pt x="5173100" y="0"/>
                  </a:lnTo>
                  <a:lnTo>
                    <a:pt x="5173100" y="1146194"/>
                  </a:lnTo>
                  <a:lnTo>
                    <a:pt x="0" y="114619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5173100" cy="1165244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9" name="AutoShape 9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0" name="Freeform 10"/>
          <p:cNvSpPr/>
          <p:nvPr/>
        </p:nvSpPr>
        <p:spPr>
          <a:xfrm>
            <a:off x="9798964" y="5977429"/>
            <a:ext cx="1908397" cy="498569"/>
          </a:xfrm>
          <a:custGeom>
            <a:avLst/>
            <a:gdLst/>
            <a:ahLst/>
            <a:cxnLst/>
            <a:rect l="l" t="t" r="r" b="b"/>
            <a:pathLst>
              <a:path w="2975686" h="777398">
                <a:moveTo>
                  <a:pt x="0" y="0"/>
                </a:moveTo>
                <a:lnTo>
                  <a:pt x="2975685" y="0"/>
                </a:lnTo>
                <a:lnTo>
                  <a:pt x="2975685" y="777398"/>
                </a:lnTo>
                <a:lnTo>
                  <a:pt x="0" y="7773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447693" y="5967320"/>
            <a:ext cx="1571857" cy="518788"/>
          </a:xfrm>
          <a:custGeom>
            <a:avLst/>
            <a:gdLst/>
            <a:ahLst/>
            <a:cxnLst/>
            <a:rect l="l" t="t" r="r" b="b"/>
            <a:pathLst>
              <a:path w="2450933" h="808925">
                <a:moveTo>
                  <a:pt x="0" y="0"/>
                </a:moveTo>
                <a:lnTo>
                  <a:pt x="2450933" y="0"/>
                </a:lnTo>
                <a:lnTo>
                  <a:pt x="2450933" y="808925"/>
                </a:lnTo>
                <a:lnTo>
                  <a:pt x="0" y="8089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8029" t="-33895" b="-33677"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391666" y="329057"/>
            <a:ext cx="7621483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765195" y="1991064"/>
            <a:ext cx="10661610" cy="2157657"/>
            <a:chOff x="0" y="0"/>
            <a:chExt cx="22165619" cy="4485797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22165619" cy="3215352"/>
              <a:chOff x="0" y="0"/>
              <a:chExt cx="5369074" cy="778840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5369074" cy="778840"/>
              </a:xfrm>
              <a:custGeom>
                <a:avLst/>
                <a:gdLst/>
                <a:ahLst/>
                <a:cxnLst/>
                <a:rect l="l" t="t" r="r" b="b"/>
                <a:pathLst>
                  <a:path w="5369074" h="778840">
                    <a:moveTo>
                      <a:pt x="0" y="0"/>
                    </a:moveTo>
                    <a:lnTo>
                      <a:pt x="5369074" y="0"/>
                    </a:lnTo>
                    <a:lnTo>
                      <a:pt x="5369074" y="778840"/>
                    </a:lnTo>
                    <a:lnTo>
                      <a:pt x="0" y="778840"/>
                    </a:lnTo>
                    <a:close/>
                  </a:path>
                </a:pathLst>
              </a:custGeom>
              <a:solidFill>
                <a:srgbClr val="B7DCFF">
                  <a:alpha val="69804"/>
                </a:srgbClr>
              </a:solidFill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0" y="-47625"/>
                <a:ext cx="5369074" cy="826465"/>
              </a:xfrm>
              <a:prstGeom prst="rect">
                <a:avLst/>
              </a:prstGeom>
            </p:spPr>
            <p:txBody>
              <a:bodyPr lIns="32580" tIns="32580" rIns="32580" bIns="32580" rtlCol="0" anchor="ctr"/>
              <a:lstStyle/>
              <a:p>
                <a:pPr algn="ctr">
                  <a:lnSpc>
                    <a:spcPts val="1281"/>
                  </a:lnSpc>
                </a:pPr>
                <a:endParaRPr sz="1154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0" y="273976"/>
              <a:ext cx="22165619" cy="26661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5028"/>
                </a:lnSpc>
              </a:pPr>
              <a:r>
                <a:rPr lang="fr-FR" sz="2822" b="1" dirty="0" smtClean="0">
                  <a:solidFill>
                    <a:srgbClr val="141482"/>
                  </a:solidFill>
                  <a:latin typeface="Century Gothic Paneuropean Heavy"/>
                  <a:ea typeface="Century Gothic Paneuropean Heavy"/>
                  <a:cs typeface="Century Gothic Paneuropean Heavy"/>
                  <a:sym typeface="Century Gothic Paneuropean Heavy"/>
                </a:rPr>
                <a:t>EVOLUTIONS DU PRPH4</a:t>
              </a:r>
            </a:p>
            <a:p>
              <a:pPr algn="ctr">
                <a:lnSpc>
                  <a:spcPts val="5028"/>
                </a:lnSpc>
              </a:pPr>
              <a:r>
                <a:rPr lang="fr-FR" sz="2822" b="1" i="1" dirty="0" smtClean="0">
                  <a:solidFill>
                    <a:srgbClr val="141482"/>
                  </a:solidFill>
                  <a:latin typeface="Century Gothic Paneuropean Heavy"/>
                  <a:ea typeface="Century Gothic Paneuropean Heavy"/>
                  <a:cs typeface="Century Gothic Paneuropean Heavy"/>
                  <a:sym typeface="Century Gothic Paneuropean Heavy"/>
                </a:rPr>
                <a:t>Information des établissements de santé porteurs de projets</a:t>
              </a:r>
              <a:endParaRPr lang="fr-FR" sz="2822" b="1" i="1" dirty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3294728"/>
              <a:ext cx="22165619" cy="58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54"/>
                </a:lnSpc>
              </a:pPr>
              <a:endParaRPr lang="en-US" sz="1539" b="1" spc="616" dirty="0">
                <a:solidFill>
                  <a:srgbClr val="141482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endParaRP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3899247"/>
              <a:ext cx="22165619" cy="58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54"/>
                </a:lnSpc>
              </a:pPr>
              <a:r>
                <a:rPr lang="en-US" sz="1539" b="1" spc="616" dirty="0" smtClean="0">
                  <a:solidFill>
                    <a:srgbClr val="141482"/>
                  </a:solidFill>
                  <a:latin typeface="Century Gothic Paneuropean Bold"/>
                  <a:ea typeface="Century Gothic Paneuropean Bold"/>
                  <a:cs typeface="Century Gothic Paneuropean Bold"/>
                  <a:sym typeface="Century Gothic Paneuropean Bold"/>
                </a:rPr>
                <a:t>Avril </a:t>
              </a:r>
              <a:r>
                <a:rPr lang="en-US" sz="1539" b="1" spc="616" dirty="0">
                  <a:solidFill>
                    <a:srgbClr val="141482"/>
                  </a:solidFill>
                  <a:latin typeface="Century Gothic Paneuropean Bold"/>
                  <a:ea typeface="Century Gothic Paneuropean Bold"/>
                  <a:cs typeface="Century Gothic Paneuropean Bold"/>
                  <a:sym typeface="Century Gothic Paneuropean Bold"/>
                </a:rPr>
                <a:t>2026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43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91413" y="1310483"/>
            <a:ext cx="10409173" cy="369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A venir en 2026 :</a:t>
            </a:r>
            <a:endParaRPr lang="fr-FR" sz="2400" b="1" spc="257" dirty="0">
              <a:solidFill>
                <a:srgbClr val="141482"/>
              </a:solidFill>
              <a:latin typeface="Century Gothic Paneuropean Heavy"/>
              <a:ea typeface="Century Gothic Paneuropean Heavy"/>
              <a:cs typeface="Century Gothic Paneuropean Heavy"/>
              <a:sym typeface="Century Gothic Paneuropean Heavy"/>
            </a:endParaRP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4443" y="1679815"/>
            <a:ext cx="11814272" cy="3962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13èmes Rencontres hospitalières du Réseau des Hôpitaux d’Afrique, Océan indien et Caraïbes, (RESHAOC), Libreville, Gabon, du 24 au 26 juin</a:t>
            </a: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7èmes Journées de la coopération hospitalière internationale, France, novembre 2026 (date à définir)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4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fr-FR" sz="24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</p:spTree>
    <p:extLst>
      <p:ext uri="{BB962C8B-B14F-4D97-AF65-F5344CB8AC3E}">
        <p14:creationId xmlns:p14="http://schemas.microsoft.com/office/powerpoint/2010/main" val="34133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980643" y="1397585"/>
            <a:ext cx="10409173" cy="1195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fr-FR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Expertise France (EF) et l’Agence Française de Développement (AFD) ont travaillé de concert à une révision du PRPH4</a:t>
            </a:r>
            <a:r>
              <a:rPr lang="fr-FR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 sur les plans juridique, opérationnel et financier, afin de : </a:t>
            </a:r>
            <a:endParaRPr lang="fr-FR" spc="257" dirty="0">
              <a:solidFill>
                <a:srgbClr val="141482"/>
              </a:solidFill>
              <a:latin typeface="Century Gothic Paneuropean Heavy"/>
              <a:ea typeface="Century Gothic Paneuropean Heavy"/>
              <a:cs typeface="Century Gothic Paneuropean Heavy"/>
              <a:sym typeface="Century Gothic Paneuropean Heavy"/>
            </a:endParaRP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13673" y="2673286"/>
            <a:ext cx="11176143" cy="2827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 </a:t>
            </a: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Etendre la période de mise en œuvre des partenariats hospitaliers au-delà des 23 mois max. initialement définis</a:t>
            </a:r>
          </a:p>
          <a:p>
            <a:pPr lvl="3" algn="just">
              <a:spcBef>
                <a:spcPct val="0"/>
              </a:spcBef>
            </a:pPr>
            <a:endParaRPr lang="fr-FR" sz="24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 </a:t>
            </a: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Simplifier le processus de redevabilité envers EF et l’adapter spécifiquement aux établissements de santé</a:t>
            </a:r>
            <a:endParaRPr lang="fr-FR" sz="24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099509" lvl="3" indent="-219902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</p:spTree>
    <p:extLst>
      <p:ext uri="{BB962C8B-B14F-4D97-AF65-F5344CB8AC3E}">
        <p14:creationId xmlns:p14="http://schemas.microsoft.com/office/powerpoint/2010/main" val="162304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32302" y="988051"/>
            <a:ext cx="10409173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spcBef>
                <a:spcPct val="0"/>
              </a:spcBef>
              <a:buFont typeface="+mj-lt"/>
              <a:buAutoNum type="arabicPeriod"/>
            </a:pPr>
            <a:r>
              <a:rPr lang="fr-FR" sz="2400" b="1" spc="257" dirty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Les établissements de santé </a:t>
            </a: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ont </a:t>
            </a:r>
            <a:r>
              <a:rPr lang="fr-FR" sz="2400" b="1" spc="257" dirty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la possibilité d’allonger la durée de mise en œuvre </a:t>
            </a: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de leur partenariat hospitalier </a:t>
            </a:r>
            <a:r>
              <a:rPr lang="fr-FR" sz="2400" b="1" spc="257" dirty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:</a:t>
            </a: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0" y="1385139"/>
            <a:ext cx="11541272" cy="4285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2000" b="1" u="sng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Jusqu’au 31 mai 2027</a:t>
            </a:r>
            <a:r>
              <a:rPr lang="fr-FR" sz="2000" b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, soit 6 mois max. supplémentaires, 29 mois max. au total</a:t>
            </a: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Démarche </a:t>
            </a:r>
            <a:r>
              <a:rPr lang="fr-FR" sz="20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volontaire</a:t>
            </a:r>
            <a:r>
              <a:rPr lang="fr-FR" sz="20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</a:t>
            </a: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: demande de l’établissement chef de file à adresser à EF</a:t>
            </a: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Avec </a:t>
            </a:r>
            <a:r>
              <a:rPr lang="fr-FR" sz="20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l’accord de l’établissement étranger partie prenante </a:t>
            </a: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et des </a:t>
            </a:r>
            <a:r>
              <a:rPr lang="fr-FR" sz="20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contractants et/ou associés </a:t>
            </a:r>
            <a:r>
              <a:rPr lang="fr-FR" sz="20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et </a:t>
            </a:r>
            <a:r>
              <a:rPr lang="fr-FR" sz="2000" u="sng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partenaires de mise en </a:t>
            </a:r>
            <a:r>
              <a:rPr lang="fr-FR" sz="2000" u="sng" spc="116" dirty="0" err="1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oeuvre</a:t>
            </a:r>
            <a:r>
              <a:rPr lang="fr-FR" sz="2000" u="sng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</a:t>
            </a:r>
            <a:r>
              <a:rPr lang="fr-FR" sz="20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en cas de </a:t>
            </a: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consortium (il revient à l’établissement chef de file de réviser en conséquence ses conventions et contrats)</a:t>
            </a: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980639" y="5218714"/>
            <a:ext cx="10112497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fr-FR" sz="20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Révision du chronogramme </a:t>
            </a:r>
            <a:r>
              <a:rPr lang="fr-FR" sz="20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du partenariat (dans </a:t>
            </a:r>
            <a:r>
              <a:rPr lang="fr-FR" sz="20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un délai </a:t>
            </a:r>
            <a:r>
              <a:rPr lang="fr-FR" sz="20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de 3 mois) </a:t>
            </a:r>
          </a:p>
          <a:p>
            <a:pPr marL="285750" indent="-285750" algn="just">
              <a:buFont typeface="Wingdings" panose="05000000000000000000" pitchFamily="2" charset="2"/>
              <a:buChar char="à"/>
            </a:pPr>
            <a:endParaRPr lang="fr-FR" sz="2000" b="1" i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fr-FR" sz="20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Attention à bien tenir les nouveaux délais d’exécution du partenariat  </a:t>
            </a:r>
            <a:endParaRPr lang="fr-FR" sz="2000" b="1" i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4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91412" y="873103"/>
            <a:ext cx="10409173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spcBef>
                <a:spcPct val="0"/>
              </a:spcBef>
              <a:buFont typeface="+mj-lt"/>
              <a:buAutoNum type="arabicPeriod" startAt="2"/>
            </a:pP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En fonction de cette extension, le calendrier de présentation des rapports de redevabilité devra être revu :</a:t>
            </a:r>
            <a:endParaRPr lang="fr-FR" sz="2400" b="1" spc="257" dirty="0">
              <a:solidFill>
                <a:srgbClr val="141482"/>
              </a:solidFill>
              <a:latin typeface="Century Gothic Paneuropean Heavy"/>
              <a:ea typeface="Century Gothic Paneuropean Heavy"/>
              <a:cs typeface="Century Gothic Paneuropean Heavy"/>
              <a:sym typeface="Century Gothic Paneuropean Heavy"/>
            </a:endParaRP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6585" y="1242435"/>
            <a:ext cx="11124000" cy="4377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0" lvl="3" indent="-342900" algn="just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endParaRPr lang="fr-FR" sz="1283" b="1" u="sng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Révision au cas par cas, en lien avec l’équipe PRPH4 d’EF, en fonction de l’état actuel de remise des rapports intermédiaires, de :</a:t>
            </a:r>
          </a:p>
          <a:p>
            <a:pPr marL="1622557" lvl="4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16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l</a:t>
            </a:r>
            <a:r>
              <a:rPr lang="fr-FR" sz="16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a période couverte par les rapports techniques et financiers intermédiaires et finaux</a:t>
            </a:r>
          </a:p>
          <a:p>
            <a:pPr marL="1622557" lvl="4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16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Les dates limite de remise des rapports (qui conditionnent les versements après validation des rapports)</a:t>
            </a: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Date butoir de remise des rapports finaux au </a:t>
            </a:r>
            <a:r>
              <a:rPr lang="fr-FR" sz="2000" b="1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15 juin 2027 max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2000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496410"/>
              </p:ext>
            </p:extLst>
          </p:nvPr>
        </p:nvGraphicFramePr>
        <p:xfrm>
          <a:off x="1839163" y="4562463"/>
          <a:ext cx="8209115" cy="1987439"/>
        </p:xfrm>
        <a:graphic>
          <a:graphicData uri="http://schemas.openxmlformats.org/drawingml/2006/table">
            <a:tbl>
              <a:tblPr firstRow="1" firstCol="1" bandRow="1"/>
              <a:tblGrid>
                <a:gridCol w="1688949"/>
                <a:gridCol w="1337925"/>
                <a:gridCol w="1472686"/>
                <a:gridCol w="1421848"/>
                <a:gridCol w="2287707"/>
              </a:tblGrid>
              <a:tr h="361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Rapports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Période couverte par le rapport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limite d’envoi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Ordre des préfinancements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2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(versé à l’entrée en vigueur du contrat)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Rapport technique et financier année 1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 dirty="0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(après validation du rapport année 1)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Rapport technique et financier final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kern="1200" spc="116" dirty="0">
                          <a:solidFill>
                            <a:srgbClr val="141482"/>
                          </a:solidFill>
                          <a:latin typeface="Century Gothic Paneuropean Bold" panose="020B0604020202020204" charset="0"/>
                          <a:ea typeface="Arial"/>
                          <a:cs typeface="Century Gothic Paneuropean Bold" panose="020B0604020202020204" charset="0"/>
                        </a:rPr>
                        <a:t>XXX</a:t>
                      </a: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Solde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(versé après validation du rapport final)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45" marR="58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10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91413" y="1135853"/>
            <a:ext cx="10409173" cy="738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spcBef>
                <a:spcPct val="0"/>
              </a:spcBef>
              <a:buFont typeface="+mj-lt"/>
              <a:buAutoNum type="arabicPeriod" startAt="3"/>
            </a:pP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Dans tous les cas, une simplification de la redevabilité  des établissements, à trois niveaux</a:t>
            </a:r>
            <a:endParaRPr lang="fr-FR" sz="2400" b="1" spc="257" dirty="0">
              <a:solidFill>
                <a:srgbClr val="141482"/>
              </a:solidFill>
              <a:latin typeface="Century Gothic Paneuropean Heavy"/>
              <a:ea typeface="Century Gothic Paneuropean Heavy"/>
              <a:cs typeface="Century Gothic Paneuropean Heavy"/>
              <a:sym typeface="Century Gothic Paneuropean Heavy"/>
            </a:endParaRP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-283335" y="1688956"/>
            <a:ext cx="11889155" cy="2069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336807" lvl="3" indent="-457200" algn="just">
              <a:lnSpc>
                <a:spcPct val="150000"/>
              </a:lnSpc>
              <a:spcBef>
                <a:spcPct val="0"/>
              </a:spcBef>
              <a:buAutoNum type="arabicParenR"/>
            </a:pPr>
            <a:r>
              <a:rPr lang="fr-FR" sz="24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Simplification du modèle de rapport technique (intermédiaire et final)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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Plus clair, spécifique à la coopération hospitalière, pré-rempli par l’équipe PRPH4</a:t>
            </a:r>
            <a:endParaRPr lang="fr-FR" sz="1600" b="1" i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33930" y="3230604"/>
            <a:ext cx="98623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spcBef>
                <a:spcPct val="0"/>
              </a:spcBef>
            </a:pP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1</a:t>
            </a:r>
            <a:r>
              <a:rPr lang="fr-FR" sz="1400" b="1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– Outil d’alerte</a:t>
            </a:r>
          </a:p>
          <a:p>
            <a:pPr lvl="3" algn="just">
              <a:spcBef>
                <a:spcPct val="0"/>
              </a:spcBef>
            </a:pP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Outil clé pour mieux comprendre l’état d’avancement du projet et les éventuels retards de mise en œuvre (activités et résultats)</a:t>
            </a:r>
          </a:p>
          <a:p>
            <a:pPr lvl="3" algn="just">
              <a:spcBef>
                <a:spcPct val="0"/>
              </a:spcBef>
            </a:pPr>
            <a:endParaRPr lang="fr-FR" sz="1400" b="1" spc="181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b="1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2 - Genre </a:t>
            </a:r>
            <a:endParaRPr lang="fr-FR" sz="1400" b="1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Nouvelle 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thématique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à compléter pour rapporter l’évolution de la prise en compte des 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enjeux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de genre</a:t>
            </a:r>
          </a:p>
          <a:p>
            <a:pPr lvl="3" algn="just">
              <a:spcBef>
                <a:spcPct val="0"/>
              </a:spcBef>
            </a:pPr>
            <a:endParaRPr lang="fr-FR" sz="1400" spc="181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2</a:t>
            </a:r>
            <a:r>
              <a:rPr lang="fr-FR" sz="1400" b="1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</a:t>
            </a: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-Capitalisation </a:t>
            </a:r>
            <a:endParaRPr lang="fr-FR" sz="1400" b="1" spc="181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Mise 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en valeur des apprentissages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au cours du projet : 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bonnes pratiques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et éventuels obstacles</a:t>
            </a:r>
          </a:p>
          <a:p>
            <a:pPr lvl="3" algn="just">
              <a:spcBef>
                <a:spcPct val="0"/>
              </a:spcBef>
            </a:pPr>
            <a:endParaRPr lang="fr-FR" sz="1400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3 - </a:t>
            </a:r>
            <a:r>
              <a:rPr lang="fr-FR" sz="1400" b="1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Communication</a:t>
            </a:r>
            <a:endParaRPr lang="fr-FR" sz="1400" b="1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lvl="3" algn="just">
              <a:spcBef>
                <a:spcPct val="0"/>
              </a:spcBef>
            </a:pP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Donner de la visibilité à chaque partenariat via une page dédiée sur 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le site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internet du PRPH4 - 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hlinkClick r:id="rId3"/>
              </a:rPr>
              <a:t>https://prph4.expertisefrance.fr/</a:t>
            </a:r>
            <a:r>
              <a:rPr lang="fr-FR" sz="1400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</a:t>
            </a:r>
          </a:p>
          <a:p>
            <a:pPr lvl="3" algn="just">
              <a:spcBef>
                <a:spcPct val="0"/>
              </a:spcBef>
            </a:pPr>
            <a:endParaRPr lang="fr-FR" sz="1400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556" y="3184566"/>
            <a:ext cx="677051" cy="60182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224" y="3968183"/>
            <a:ext cx="674383" cy="76154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090" y="4958333"/>
            <a:ext cx="818680" cy="68843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032" y="5805796"/>
            <a:ext cx="672738" cy="61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9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-88821" y="1278037"/>
            <a:ext cx="11889155" cy="3177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336807" lvl="3" indent="-457200" algn="just">
              <a:lnSpc>
                <a:spcPct val="150000"/>
              </a:lnSpc>
              <a:spcBef>
                <a:spcPct val="0"/>
              </a:spcBef>
              <a:buFont typeface="+mj-lt"/>
              <a:buAutoNum type="arabicParenR" startAt="2"/>
            </a:pPr>
            <a:r>
              <a:rPr lang="fr-FR" sz="24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Simplification du modèle de rapport financier (intermédiaire et final)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 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Un rapport simplifié à l’essentiel, basé sur le budget contractuel du partenariat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pré-		rempli 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par l’équipe projet du PRPH4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 Des feuillets paramétrés pour faciliter les calculs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i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3160" y="3921246"/>
            <a:ext cx="10985679" cy="143116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600" b="1" u="sng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Rapport financier intermédiaire : 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Deux éléments clés de </a:t>
            </a:r>
            <a:r>
              <a:rPr lang="fr-FR" sz="1400" spc="181" dirty="0" err="1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reporting</a:t>
            </a: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: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400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	</a:t>
            </a: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1) le budget réalisé sur l’année 1 du partenariat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400" b="1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	2) le budget prévisionnel pour l’année 2 du partenariat</a:t>
            </a:r>
            <a:endParaRPr lang="fr-FR" sz="1400" b="1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-88821" y="1278037"/>
            <a:ext cx="11889155" cy="5208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336807" lvl="3" indent="-457200" algn="just">
              <a:lnSpc>
                <a:spcPct val="150000"/>
              </a:lnSpc>
              <a:spcBef>
                <a:spcPct val="0"/>
              </a:spcBef>
              <a:buFont typeface="+mj-lt"/>
              <a:buAutoNum type="arabicParenR" startAt="3"/>
            </a:pPr>
            <a:r>
              <a:rPr lang="fr-FR" sz="2400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Spécification des conditions applicables à l’action / Dérogation aux conditions générales d’EF concernant les contrats de subvention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 Pas d’obligation de présentation d’une ventilation détaillée des dépenses dans les 		rapports financiers (intermédiaires et finaux), ni pour les demandes de paiement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i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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Pas 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d’audit financier spécifique de la subvention mais des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dépenses 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vérifiées dans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le </a:t>
            </a:r>
            <a:r>
              <a:rPr lang="fr-FR" sz="1600" b="1" i="1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cadre des audits annuels du projet PRPH4 dans son </a:t>
            </a: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ensemble</a:t>
            </a: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i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1600" b="1" i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		  Tenue des extractions comptables et tout autre pièces justificatives à disposition 		d’EF et des auditeurs à tout moment</a:t>
            </a: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</p:spTree>
    <p:extLst>
      <p:ext uri="{BB962C8B-B14F-4D97-AF65-F5344CB8AC3E}">
        <p14:creationId xmlns:p14="http://schemas.microsoft.com/office/powerpoint/2010/main" val="63191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91413" y="1310483"/>
            <a:ext cx="10409173" cy="369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spcBef>
                <a:spcPct val="0"/>
              </a:spcBef>
              <a:buFont typeface="+mj-lt"/>
              <a:buAutoNum type="arabicPeriod" startAt="4"/>
            </a:pP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Pour formaliser l’ensemble de ces évolutions </a:t>
            </a:r>
            <a:r>
              <a:rPr lang="fr-FR" sz="2400" b="1" spc="257" dirty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:</a:t>
            </a: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4443" y="1679815"/>
            <a:ext cx="11176143" cy="2531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>
              <a:lnSpc>
                <a:spcPct val="150000"/>
              </a:lnSpc>
              <a:spcBef>
                <a:spcPct val="0"/>
              </a:spcBef>
            </a:pPr>
            <a:endParaRPr lang="fr-FR" sz="1283" b="1" u="sng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r>
              <a:rPr lang="fr-FR" sz="20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 </a:t>
            </a: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Nécessité de signer un </a:t>
            </a:r>
            <a:r>
              <a:rPr lang="fr-FR" sz="2400" b="1" u="sng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avenant</a:t>
            </a: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 au contrat de subvention, pour chaque </a:t>
            </a:r>
            <a:r>
              <a:rPr lang="fr-FR" sz="2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</a:rPr>
              <a:t>partenariat hospitalier</a:t>
            </a:r>
            <a:endParaRPr lang="fr-FR" sz="24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923489" y="3804633"/>
            <a:ext cx="10112497" cy="20313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u="sng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Un processus simple :</a:t>
            </a:r>
          </a:p>
          <a:p>
            <a:pPr algn="just"/>
            <a:endParaRPr lang="fr-FR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marL="342900" indent="-342900" algn="just">
              <a:buFontTx/>
              <a:buChar char="-"/>
            </a:pPr>
            <a:r>
              <a:rPr lang="fr-FR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Entretien avec l’équipe PRPH4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pour convenir </a:t>
            </a:r>
            <a:r>
              <a:rPr lang="fr-FR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de la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nouvelle durée de </a:t>
            </a:r>
            <a:r>
              <a:rPr lang="fr-FR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mise en œuvre du partenariat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et du </a:t>
            </a:r>
            <a:r>
              <a:rPr lang="fr-FR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calendrier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révisé de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redevabilité</a:t>
            </a:r>
            <a:endParaRPr lang="fr-FR" spc="181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  <a:sym typeface="Wingdings" panose="05000000000000000000" pitchFamily="2" charset="2"/>
            </a:endParaRPr>
          </a:p>
          <a:p>
            <a:pPr algn="just"/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</a:t>
            </a:r>
          </a:p>
          <a:p>
            <a:pPr marL="342900" indent="-342900" algn="just">
              <a:buFontTx/>
              <a:buChar char="-"/>
            </a:pP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Appui </a:t>
            </a:r>
            <a:r>
              <a:rPr lang="fr-FR" spc="181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possible par l’équipe PRPH4 pour la révision du chronogramme du </a:t>
            </a:r>
            <a:r>
              <a:rPr lang="fr-FR" spc="181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projet (délai de 3 mois après signature de l’avenant)</a:t>
            </a:r>
            <a:endParaRPr lang="fr-FR" spc="181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31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6538" y="6067497"/>
            <a:ext cx="12138926" cy="964811"/>
            <a:chOff x="0" y="0"/>
            <a:chExt cx="5173100" cy="1007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3100" cy="1007419"/>
            </a:xfrm>
            <a:custGeom>
              <a:avLst/>
              <a:gdLst/>
              <a:ahLst/>
              <a:cxnLst/>
              <a:rect l="l" t="t" r="r" b="b"/>
              <a:pathLst>
                <a:path w="5173100" h="1007419">
                  <a:moveTo>
                    <a:pt x="0" y="0"/>
                  </a:moveTo>
                  <a:lnTo>
                    <a:pt x="5173100" y="0"/>
                  </a:lnTo>
                  <a:lnTo>
                    <a:pt x="5173100" y="1007419"/>
                  </a:lnTo>
                  <a:lnTo>
                    <a:pt x="0" y="1007419"/>
                  </a:ln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5173100" cy="1026469"/>
            </a:xfrm>
            <a:prstGeom prst="rect">
              <a:avLst/>
            </a:prstGeom>
          </p:spPr>
          <p:txBody>
            <a:bodyPr lIns="9050" tIns="9050" rIns="9050" bIns="9050" rtlCol="0" anchor="ctr"/>
            <a:lstStyle/>
            <a:p>
              <a:pPr algn="ctr">
                <a:lnSpc>
                  <a:spcPts val="280"/>
                </a:lnSpc>
              </a:pPr>
              <a:endParaRPr sz="1154">
                <a:solidFill>
                  <a:prstClr val="black"/>
                </a:solidFill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11" name="Freeform 11"/>
          <p:cNvSpPr/>
          <p:nvPr/>
        </p:nvSpPr>
        <p:spPr>
          <a:xfrm>
            <a:off x="10496282" y="6228501"/>
            <a:ext cx="1304052" cy="391240"/>
          </a:xfrm>
          <a:custGeom>
            <a:avLst/>
            <a:gdLst/>
            <a:ahLst/>
            <a:cxnLst/>
            <a:rect l="l" t="t" r="r" b="b"/>
            <a:pathLst>
              <a:path w="1904311" h="497501">
                <a:moveTo>
                  <a:pt x="0" y="0"/>
                </a:moveTo>
                <a:lnTo>
                  <a:pt x="1904311" y="0"/>
                </a:lnTo>
                <a:lnTo>
                  <a:pt x="1904311" y="497501"/>
                </a:lnTo>
                <a:lnTo>
                  <a:pt x="0" y="4975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891413" y="1310483"/>
            <a:ext cx="10409173" cy="369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fr-FR" sz="2400" b="1" spc="257" dirty="0" smtClean="0">
                <a:solidFill>
                  <a:srgbClr val="141482"/>
                </a:solidFill>
                <a:latin typeface="Century Gothic Paneuropean Heavy"/>
                <a:ea typeface="Century Gothic Paneuropean Heavy"/>
                <a:cs typeface="Century Gothic Paneuropean Heavy"/>
                <a:sym typeface="Century Gothic Paneuropean Heavy"/>
              </a:rPr>
              <a:t>Pour toute demande, contactez l’équipe PRPH4 d’EF :</a:t>
            </a:r>
            <a:endParaRPr lang="fr-FR" sz="2400" b="1" spc="257" dirty="0">
              <a:solidFill>
                <a:srgbClr val="141482"/>
              </a:solidFill>
              <a:latin typeface="Century Gothic Paneuropean Heavy"/>
              <a:ea typeface="Century Gothic Paneuropean Heavy"/>
              <a:cs typeface="Century Gothic Paneuropean Heavy"/>
              <a:sym typeface="Century Gothic Paneuropean Heavy"/>
            </a:endParaRPr>
          </a:p>
        </p:txBody>
      </p:sp>
      <p:sp>
        <p:nvSpPr>
          <p:cNvPr id="20" name="AutoShape 6"/>
          <p:cNvSpPr/>
          <p:nvPr/>
        </p:nvSpPr>
        <p:spPr>
          <a:xfrm>
            <a:off x="391667" y="674808"/>
            <a:ext cx="11408667" cy="0"/>
          </a:xfrm>
          <a:prstGeom prst="line">
            <a:avLst/>
          </a:prstGeom>
          <a:ln w="38100" cap="flat">
            <a:gradFill>
              <a:gsLst>
                <a:gs pos="0">
                  <a:srgbClr val="E1000F">
                    <a:alpha val="100000"/>
                  </a:srgbClr>
                </a:gs>
                <a:gs pos="100000">
                  <a:srgbClr val="141482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prstDash val="solid"/>
            <a:headEnd type="none" w="sm" len="sm"/>
            <a:tailEnd type="none" w="sm" len="sm"/>
          </a:ln>
        </p:spPr>
      </p:sp>
      <p:sp>
        <p:nvSpPr>
          <p:cNvPr id="22" name="TextBox 13"/>
          <p:cNvSpPr txBox="1"/>
          <p:nvPr/>
        </p:nvSpPr>
        <p:spPr>
          <a:xfrm>
            <a:off x="9144980" y="400304"/>
            <a:ext cx="265535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96"/>
              </a:lnSpc>
            </a:pPr>
            <a:r>
              <a:rPr lang="fr-FR" sz="1283" dirty="0" smtClean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Avril </a:t>
            </a:r>
            <a:r>
              <a:rPr lang="fr-FR" sz="1283" dirty="0">
                <a:solidFill>
                  <a:srgbClr val="141482"/>
                </a:solidFill>
                <a:latin typeface="Poppins"/>
                <a:ea typeface="Poppins"/>
                <a:cs typeface="Poppins"/>
                <a:sym typeface="Poppins"/>
              </a:rPr>
              <a:t>2026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4443" y="1679815"/>
            <a:ext cx="11814272" cy="2973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9607" lvl="3" algn="just">
              <a:lnSpc>
                <a:spcPct val="150000"/>
              </a:lnSpc>
              <a:spcBef>
                <a:spcPct val="0"/>
              </a:spcBef>
            </a:pPr>
            <a:endParaRPr lang="fr-FR" sz="16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z="14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Axel </a:t>
            </a:r>
            <a:r>
              <a:rPr lang="fr-FR" sz="1400" spc="116" dirty="0" err="1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Dégon</a:t>
            </a:r>
            <a:r>
              <a:rPr lang="fr-FR" sz="14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, chargé de suivi-évaluation – 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  <a:hlinkClick r:id="rId3"/>
              </a:rPr>
              <a:t>axel.degon@expertisefrance.fr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</a:t>
            </a: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z="1400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Pascale </a:t>
            </a:r>
            <a:r>
              <a:rPr lang="fr-FR" sz="14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Ngo </a:t>
            </a:r>
            <a:r>
              <a:rPr lang="fr-FR" sz="1400" spc="116" dirty="0" err="1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Manyinga</a:t>
            </a:r>
            <a:r>
              <a:rPr lang="fr-FR" sz="14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, experte technique - 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  <a:hlinkClick r:id="rId4"/>
              </a:rPr>
              <a:t>pascale.ngo-manyinga@expertisefrance.fr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</a:t>
            </a: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z="14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Jeanne Valli, stagiaire – 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  <a:hlinkClick r:id="rId5"/>
              </a:rPr>
              <a:t>jeanne.valli@expertisefrance.fr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</a:t>
            </a: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sz="1400" spc="116" dirty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Elise Anger, cheffe de projet – 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  <a:hlinkClick r:id="rId6"/>
              </a:rPr>
              <a:t>elise.anger@expertisefrance.fr</a:t>
            </a:r>
            <a:r>
              <a:rPr lang="fr-FR" sz="1400" b="1" spc="116" dirty="0" smtClean="0">
                <a:solidFill>
                  <a:srgbClr val="141482"/>
                </a:solidFill>
                <a:latin typeface="Century Gothic Paneuropean Bold" panose="020B0604020202020204" charset="0"/>
                <a:ea typeface="Arial"/>
                <a:cs typeface="Century Gothic Paneuropean Bold" panose="020B0604020202020204" charset="0"/>
                <a:sym typeface="Wingdings" panose="05000000000000000000" pitchFamily="2" charset="2"/>
              </a:rPr>
              <a:t> </a:t>
            </a:r>
          </a:p>
          <a:p>
            <a:pPr marL="1222507" lvl="3" indent="-3429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fr-FR" sz="2400" b="1" spc="116" dirty="0" smtClean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marL="1165357" lvl="3" indent="-285750" algn="just">
              <a:lnSpc>
                <a:spcPct val="150000"/>
              </a:lnSpc>
              <a:spcBef>
                <a:spcPct val="0"/>
              </a:spcBef>
              <a:buFontTx/>
              <a:buChar char="-"/>
            </a:pPr>
            <a:endParaRPr lang="fr-FR" sz="1600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fr-FR" sz="1283" b="1" spc="116" dirty="0">
              <a:solidFill>
                <a:srgbClr val="141482"/>
              </a:solidFill>
              <a:latin typeface="Century Gothic Paneuropean Bold" panose="020B0604020202020204" charset="0"/>
              <a:ea typeface="Arial"/>
              <a:cs typeface="Century Gothic Paneuropean Bold" panose="020B060402020202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8130" y="277452"/>
            <a:ext cx="7304800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154"/>
              </a:lnSpc>
            </a:pPr>
            <a:r>
              <a:rPr lang="fr-FR" sz="1539" b="1" dirty="0">
                <a:solidFill>
                  <a:srgbClr val="141482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Projet Réseaux et Partenariats Hospitaliers 2024-2027 – Phase 4 (PRPH4)</a:t>
            </a:r>
          </a:p>
        </p:txBody>
      </p:sp>
    </p:spTree>
    <p:extLst>
      <p:ext uri="{BB962C8B-B14F-4D97-AF65-F5344CB8AC3E}">
        <p14:creationId xmlns:p14="http://schemas.microsoft.com/office/powerpoint/2010/main" val="20754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784</Words>
  <Application>Microsoft Office PowerPoint</Application>
  <PresentationFormat>Grand écran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Century Gothic Paneuropean Bold</vt:lpstr>
      <vt:lpstr>Century Gothic Paneuropean Heavy</vt:lpstr>
      <vt:lpstr>Poppins</vt:lpstr>
      <vt:lpstr>Poppins Semi-Bold</vt:lpstr>
      <vt:lpstr>Times New Roman</vt:lpstr>
      <vt:lpstr>Wingdings</vt:lpstr>
      <vt:lpstr>Office Theme</vt:lpstr>
      <vt:lpstr>1_Office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Expertise France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ANGER</dc:creator>
  <cp:lastModifiedBy>Elise ANGER</cp:lastModifiedBy>
  <cp:revision>20</cp:revision>
  <dcterms:created xsi:type="dcterms:W3CDTF">2026-03-18T23:05:56Z</dcterms:created>
  <dcterms:modified xsi:type="dcterms:W3CDTF">2026-04-19T22:18:32Z</dcterms:modified>
</cp:coreProperties>
</file>